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44"/>
  </p:notesMasterIdLst>
  <p:handoutMasterIdLst>
    <p:handoutMasterId r:id="rId45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3" r:id="rId40"/>
    <p:sldId id="722" r:id="rId41"/>
    <p:sldId id="724" r:id="rId42"/>
    <p:sldId id="725" r:id="rId43"/>
  </p:sldIdLst>
  <p:sldSz cx="9144000" cy="6858000" type="screen4x3"/>
  <p:notesSz cx="9928225" cy="6797675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 varScale="1">
        <p:scale>
          <a:sx n="82" d="100"/>
          <a:sy n="8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11/23/2018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1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10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78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09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18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197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91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595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19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2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003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514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414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2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51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896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044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2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61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12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83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09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307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776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146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727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081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64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410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2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79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5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37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2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1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97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7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9" Type="http://schemas.openxmlformats.org/officeDocument/2006/relationships/slide" Target="../slides/slide2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7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9" Type="http://schemas.openxmlformats.org/officeDocument/2006/relationships/slide" Target="../slides/slide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7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9" Type="http://schemas.openxmlformats.org/officeDocument/2006/relationships/slide" Target="../slides/slide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7.xml"/><Relationship Id="rId7" Type="http://schemas.openxmlformats.org/officeDocument/2006/relationships/slide" Target="../slides/slide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9" Type="http://schemas.openxmlformats.org/officeDocument/2006/relationships/slide" Target="../slides/slide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ound Same Side Corner Rectangle 19">
            <a:hlinkClick r:id="rId3" action="ppaction://hlinksldjump"/>
          </p:cNvPr>
          <p:cNvSpPr/>
          <p:nvPr userDrawn="1"/>
        </p:nvSpPr>
        <p:spPr>
          <a:xfrm>
            <a:off x="107503" y="692696"/>
            <a:ext cx="113950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7.1 – Perimeter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Area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4" action="ppaction://hlinksldjump"/>
          </p:cNvPr>
          <p:cNvSpPr/>
          <p:nvPr userDrawn="1"/>
        </p:nvSpPr>
        <p:spPr>
          <a:xfrm>
            <a:off x="1291423" y="692696"/>
            <a:ext cx="88678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 – Units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Accuracy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222628" y="692696"/>
            <a:ext cx="63755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7.3 - Prisms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6" action="ppaction://hlinksldjump"/>
          </p:cNvPr>
          <p:cNvSpPr/>
          <p:nvPr userDrawn="1"/>
        </p:nvSpPr>
        <p:spPr>
          <a:xfrm>
            <a:off x="2904602" y="692696"/>
            <a:ext cx="59186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7.4 -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 userDrawn="1"/>
        </p:nvSpPr>
        <p:spPr>
          <a:xfrm>
            <a:off x="3540885" y="692696"/>
            <a:ext cx="9574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Sectors of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8" action="ppaction://hlinksldjump"/>
          </p:cNvPr>
          <p:cNvSpPr/>
          <p:nvPr userDrawn="1"/>
        </p:nvSpPr>
        <p:spPr>
          <a:xfrm>
            <a:off x="4542754" y="692696"/>
            <a:ext cx="113695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7.6 – Cylinders &amp; Spheres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9" action="ppaction://hlinksldjump"/>
          </p:cNvPr>
          <p:cNvSpPr/>
          <p:nvPr userDrawn="1"/>
        </p:nvSpPr>
        <p:spPr>
          <a:xfrm>
            <a:off x="5724129" y="692696"/>
            <a:ext cx="11521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 – Pyramids &amp; Cones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Same Side Corner Rectangle 32">
            <a:hlinkClick r:id="rId3" action="ppaction://hlinksldjump"/>
          </p:cNvPr>
          <p:cNvSpPr/>
          <p:nvPr userDrawn="1"/>
        </p:nvSpPr>
        <p:spPr>
          <a:xfrm>
            <a:off x="107503" y="692696"/>
            <a:ext cx="113950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7.1 – Perimeter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Area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 Same Side Corner Rectangle 33">
            <a:hlinkClick r:id="rId4" action="ppaction://hlinksldjump"/>
          </p:cNvPr>
          <p:cNvSpPr/>
          <p:nvPr userDrawn="1"/>
        </p:nvSpPr>
        <p:spPr>
          <a:xfrm>
            <a:off x="1291423" y="692696"/>
            <a:ext cx="88678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 – Units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Accuracy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 Same Side Corner Rectangle 34">
            <a:hlinkClick r:id="rId5" action="ppaction://hlinksldjump"/>
          </p:cNvPr>
          <p:cNvSpPr/>
          <p:nvPr userDrawn="1"/>
        </p:nvSpPr>
        <p:spPr>
          <a:xfrm>
            <a:off x="2222628" y="692696"/>
            <a:ext cx="63755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7.3 - Prisms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 Same Side Corner Rectangle 35">
            <a:hlinkClick r:id="rId6" action="ppaction://hlinksldjump"/>
          </p:cNvPr>
          <p:cNvSpPr/>
          <p:nvPr userDrawn="1"/>
        </p:nvSpPr>
        <p:spPr>
          <a:xfrm>
            <a:off x="2904602" y="692696"/>
            <a:ext cx="59186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7.4 -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 Same Side Corner Rectangle 36">
            <a:hlinkClick r:id="rId7" action="ppaction://hlinksldjump"/>
          </p:cNvPr>
          <p:cNvSpPr/>
          <p:nvPr userDrawn="1"/>
        </p:nvSpPr>
        <p:spPr>
          <a:xfrm>
            <a:off x="3540885" y="692696"/>
            <a:ext cx="9574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Sectors of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 Same Side Corner Rectangle 37">
            <a:hlinkClick r:id="rId8" action="ppaction://hlinksldjump"/>
          </p:cNvPr>
          <p:cNvSpPr/>
          <p:nvPr userDrawn="1"/>
        </p:nvSpPr>
        <p:spPr>
          <a:xfrm>
            <a:off x="4542754" y="692696"/>
            <a:ext cx="113695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7.6 – Cylinders &amp; Spheres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 Same Side Corner Rectangle 38">
            <a:hlinkClick r:id="rId9" action="ppaction://hlinksldjump"/>
          </p:cNvPr>
          <p:cNvSpPr/>
          <p:nvPr userDrawn="1"/>
        </p:nvSpPr>
        <p:spPr>
          <a:xfrm>
            <a:off x="5724129" y="692696"/>
            <a:ext cx="11521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 – Pyramids &amp; Cones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30">
            <a:hlinkClick r:id="rId3" action="ppaction://hlinksldjump"/>
          </p:cNvPr>
          <p:cNvSpPr/>
          <p:nvPr userDrawn="1"/>
        </p:nvSpPr>
        <p:spPr>
          <a:xfrm>
            <a:off x="107503" y="692696"/>
            <a:ext cx="113950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7.1 – Perimeter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Area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4" action="ppaction://hlinksldjump"/>
          </p:cNvPr>
          <p:cNvSpPr/>
          <p:nvPr userDrawn="1"/>
        </p:nvSpPr>
        <p:spPr>
          <a:xfrm>
            <a:off x="1291423" y="692696"/>
            <a:ext cx="88678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 – Units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Accuracy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 Same Side Corner Rectangle 32">
            <a:hlinkClick r:id="rId5" action="ppaction://hlinksldjump"/>
          </p:cNvPr>
          <p:cNvSpPr/>
          <p:nvPr userDrawn="1"/>
        </p:nvSpPr>
        <p:spPr>
          <a:xfrm>
            <a:off x="2222628" y="692696"/>
            <a:ext cx="63755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7.3 - Prisms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 Same Side Corner Rectangle 33">
            <a:hlinkClick r:id="rId6" action="ppaction://hlinksldjump"/>
          </p:cNvPr>
          <p:cNvSpPr/>
          <p:nvPr userDrawn="1"/>
        </p:nvSpPr>
        <p:spPr>
          <a:xfrm>
            <a:off x="2904602" y="692696"/>
            <a:ext cx="59186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7.4 -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 Same Side Corner Rectangle 34">
            <a:hlinkClick r:id="rId7" action="ppaction://hlinksldjump"/>
          </p:cNvPr>
          <p:cNvSpPr/>
          <p:nvPr userDrawn="1"/>
        </p:nvSpPr>
        <p:spPr>
          <a:xfrm>
            <a:off x="3540885" y="692696"/>
            <a:ext cx="9574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Sectors of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 Same Side Corner Rectangle 35">
            <a:hlinkClick r:id="rId8" action="ppaction://hlinksldjump"/>
          </p:cNvPr>
          <p:cNvSpPr/>
          <p:nvPr userDrawn="1"/>
        </p:nvSpPr>
        <p:spPr>
          <a:xfrm>
            <a:off x="4542754" y="692696"/>
            <a:ext cx="113695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7.6 – Cylinders &amp; Spheres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 Same Side Corner Rectangle 36">
            <a:hlinkClick r:id="rId9" action="ppaction://hlinksldjump"/>
          </p:cNvPr>
          <p:cNvSpPr/>
          <p:nvPr userDrawn="1"/>
        </p:nvSpPr>
        <p:spPr>
          <a:xfrm>
            <a:off x="5724129" y="692696"/>
            <a:ext cx="11521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 – Pyramids &amp; Cones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Same Side Corner Rectangle 29">
            <a:hlinkClick r:id="rId3" action="ppaction://hlinksldjump"/>
          </p:cNvPr>
          <p:cNvSpPr/>
          <p:nvPr userDrawn="1"/>
        </p:nvSpPr>
        <p:spPr>
          <a:xfrm>
            <a:off x="107503" y="692696"/>
            <a:ext cx="113950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7.1 – Perimeter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Area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4" action="ppaction://hlinksldjump"/>
          </p:cNvPr>
          <p:cNvSpPr/>
          <p:nvPr userDrawn="1"/>
        </p:nvSpPr>
        <p:spPr>
          <a:xfrm>
            <a:off x="1291423" y="692696"/>
            <a:ext cx="88678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 – Units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Accuracy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5" action="ppaction://hlinksldjump"/>
          </p:cNvPr>
          <p:cNvSpPr/>
          <p:nvPr userDrawn="1"/>
        </p:nvSpPr>
        <p:spPr>
          <a:xfrm>
            <a:off x="2222628" y="692696"/>
            <a:ext cx="63755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7.3 - Prisms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 Same Side Corner Rectangle 32">
            <a:hlinkClick r:id="rId6" action="ppaction://hlinksldjump"/>
          </p:cNvPr>
          <p:cNvSpPr/>
          <p:nvPr userDrawn="1"/>
        </p:nvSpPr>
        <p:spPr>
          <a:xfrm>
            <a:off x="2904602" y="692696"/>
            <a:ext cx="59186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7.4 -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 Same Side Corner Rectangle 33">
            <a:hlinkClick r:id="rId7" action="ppaction://hlinksldjump"/>
          </p:cNvPr>
          <p:cNvSpPr/>
          <p:nvPr userDrawn="1"/>
        </p:nvSpPr>
        <p:spPr>
          <a:xfrm>
            <a:off x="3540885" y="692696"/>
            <a:ext cx="9574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en-GB" sz="115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Sectors of Circles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 Same Side Corner Rectangle 34">
            <a:hlinkClick r:id="rId8" action="ppaction://hlinksldjump"/>
          </p:cNvPr>
          <p:cNvSpPr/>
          <p:nvPr userDrawn="1"/>
        </p:nvSpPr>
        <p:spPr>
          <a:xfrm>
            <a:off x="4542754" y="692696"/>
            <a:ext cx="113695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7.6 – Cylinders &amp; Spheres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 Same Side Corner Rectangle 35">
            <a:hlinkClick r:id="rId9" action="ppaction://hlinksldjump"/>
          </p:cNvPr>
          <p:cNvSpPr/>
          <p:nvPr userDrawn="1"/>
        </p:nvSpPr>
        <p:spPr>
          <a:xfrm>
            <a:off x="5724129" y="692696"/>
            <a:ext cx="115212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 – Pyramids &amp; Cones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07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7.2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Units and Accuracy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165600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2.5cm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52000cm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0.7m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340mm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88,500cm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12.46cm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370,000mm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2.8m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165600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0.6m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544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468mm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21600cm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165600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24.2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165600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1,600,000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165600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33 mm, 27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	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27mm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≤ length ≤ 33mm</a:t>
            </a:r>
            <a:endParaRPr lang="pt-BR" sz="3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01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7.2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Units and Accuracy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4165600" algn="l"/>
                <a:tab pos="4622800" algn="l"/>
                <a:tab pos="61801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19g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mass ≤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21g</a:t>
            </a:r>
          </a:p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4165600" algn="l"/>
                <a:tab pos="4622800" algn="l"/>
                <a:tab pos="61801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35.5cm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111.5cm</a:t>
            </a:r>
          </a:p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4165600" algn="l"/>
                <a:tab pos="4622800" algn="l"/>
                <a:tab pos="6180138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17.5m ≤ x ≤ 18.5 m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24.45 kg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≤ x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24.55 kg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1.35 m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x ≤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1.45 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5.255 km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≤ x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5.265 km</a:t>
            </a:r>
            <a:endParaRPr lang="pt-BR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123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7.2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Units and Accuracy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0" indent="-9652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4622800" algn="l"/>
                <a:tab pos="6180138" algn="l"/>
              </a:tabLst>
            </a:pPr>
            <a:r>
              <a:rPr lang="en-US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3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7.5cm 	</a:t>
            </a: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  <a:t>8.5cm 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5.25kg 	</a:t>
            </a: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5.35kg</a:t>
            </a:r>
            <a:b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  <a:t>11.35m 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  <a:t>11.45m 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i.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2.245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b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2.255 litres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  <a:t>4500m 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  <a:t>5500m</a:t>
            </a:r>
            <a:b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 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300" dirty="0">
                <a:latin typeface="Arial" panose="020B0604020202020204" pitchFamily="34" charset="0"/>
                <a:cs typeface="Arial" panose="020B0604020202020204" pitchFamily="34" charset="0"/>
              </a:rPr>
              <a:t>31.5mm 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32.5mm</a:t>
            </a:r>
            <a:b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1.525kg	</a:t>
            </a:r>
            <a:r>
              <a:rPr lang="nn-NO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nn-NO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1.535kg</a:t>
            </a:r>
            <a:endParaRPr lang="pt-BR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665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7.2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Units and Accuracy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4622800" algn="l"/>
                <a:tab pos="6180138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14.5cm,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15.5cm, 27.5cm,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28.5cm</a:t>
            </a:r>
          </a:p>
          <a:p>
            <a:pPr marL="1371600" lvl="1" indent="-5080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bound 84cm, upper bound 88cm</a:t>
            </a:r>
          </a:p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Upper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bound 80.798m</a:t>
            </a:r>
            <a:r>
              <a:rPr lang="en-US" sz="3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lower bound 79.008 m</a:t>
            </a:r>
            <a:r>
              <a:rPr lang="en-US" sz="3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63600" indent="-86360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a. Height 6.15cm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6.25cm;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area 23.5cm</a:t>
            </a:r>
            <a:r>
              <a:rPr lang="en-US" sz="3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, 24.5cm</a:t>
            </a:r>
            <a:r>
              <a:rPr lang="en-US" sz="3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lvl="1" indent="-5080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622800" algn="l"/>
                <a:tab pos="6180138" algn="l"/>
              </a:tabLst>
            </a:pPr>
            <a:r>
              <a:rPr lang="en-US" sz="37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3.92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3.98 (2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d.p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0" lvl="1" indent="-5080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3.98cm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3700" dirty="0" err="1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509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Prisms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72cm</a:t>
            </a:r>
            <a:r>
              <a:rPr lang="en-US" sz="3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7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622800" algn="l"/>
                <a:tab pos="6180138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= 8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622800" algn="l"/>
                <a:tab pos="6180138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’ own sketch</a:t>
            </a:r>
          </a:p>
          <a:p>
            <a:pPr marL="1252538" lvl="1" indent="-5588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622800" algn="l"/>
                <a:tab pos="6180138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Areas are 20cm</a:t>
            </a:r>
            <a:r>
              <a:rPr lang="en-US" sz="3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, 28cm</a:t>
            </a:r>
            <a:r>
              <a:rPr lang="en-US" sz="37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and 35cm</a:t>
            </a:r>
            <a:r>
              <a:rPr lang="en-US" sz="3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.The identical pairs are (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top,bottom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front,back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) and (left </a:t>
            </a:r>
            <a:r>
              <a:rPr lang="en-US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side,right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320800" lvl="1" indent="-627063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4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area is 166cm</a:t>
            </a:r>
            <a:r>
              <a:rPr lang="en-US" sz="3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93738" indent="-693738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622800" algn="l"/>
                <a:tab pos="6180138" algn="l"/>
              </a:tabLst>
            </a:pP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72cm</a:t>
            </a:r>
            <a:endParaRPr lang="pt-BR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319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Prisms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22800" algn="l"/>
                <a:tab pos="618013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Yes, because it has the same cross section all along its length,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573088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622800" algn="l"/>
                <a:tab pos="618013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200150" lvl="1" indent="-573088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622800" algn="l"/>
                <a:tab pos="618013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72cm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same value as for volume calculated in 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22800" algn="l"/>
                <a:tab pos="618013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80 cm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204 cm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22800" algn="l"/>
                <a:tab pos="6180138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4cm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108cm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4622800" algn="l"/>
                <a:tab pos="6180138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08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Prisms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978400" algn="l"/>
                <a:tab pos="61801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Suitable sketch of cube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978400" algn="l"/>
                <a:tab pos="6180138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1,000mm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978400" algn="l"/>
                <a:tab pos="61801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Divide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1,000 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978400" algn="l"/>
                <a:tab pos="61801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1,000,000cm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978400" algn="l"/>
                <a:tab pos="61801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1,000,000 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978400" algn="l"/>
                <a:tab pos="61801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4,500,000cm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52,000mm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4978400" algn="l"/>
                <a:tab pos="61801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9.5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3.421cm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5"/>
              <a:tabLst>
                <a:tab pos="4978400" algn="l"/>
                <a:tab pos="61801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5.2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litres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1700cm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7"/>
              <a:tabLst>
                <a:tab pos="4978400" algn="l"/>
                <a:tab pos="618013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75cm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3000 litres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4978400" algn="l"/>
                <a:tab pos="618013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9.44 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2007799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Prisms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80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978400" algn="l"/>
                    <a:tab pos="6180138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9.2cm 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978400" algn="l"/>
                    <a:tab pos="61801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0.05 m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1201738" lvl="1" indent="-4572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978400" algn="l"/>
                    <a:tab pos="6180138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Estimated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leaf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mould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wood is 20000 x 0.2 = 4000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b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4000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80,000,12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80,000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960,000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worms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978400" algn="l"/>
                    <a:tab pos="6180138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4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2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5x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4978400" algn="l"/>
                    <a:tab pos="6180138" algn="l"/>
                  </a:tabLst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Upper bound: 5.5 x 3.5 x 8.5 = 163.63 cm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Lower bound: 4.5 x 2.5 x 7.5 = 84.38cm</a:t>
                </a:r>
                <a:r>
                  <a:rPr lang="en-US" sz="3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2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80630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19" r="-2987" b="-2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6178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7.4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11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± 5</a:t>
                </a:r>
                <a:endParaRPr lang="en-US" sz="3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±</a:t>
                </a:r>
                <a:r>
                  <a:rPr lang="en-US" sz="3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</m:oMath>
                </a14:m>
                <a:endParaRPr lang="en-US" sz="3300" dirty="0"/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ratios are 3.14 to 2 </a:t>
                </a:r>
                <a:r>
                  <a:rPr lang="en-US" sz="3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3.14159265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28.3 cm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b.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14.8 m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75.4 mm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50.3 cm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4.5 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38.5 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boxes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38.5 mm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1164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sz="33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606800" algn="l"/>
                    <a:tab pos="49784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Circumference = 201cm,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2.01</m:t>
                        </m:r>
                      </m:den>
                    </m:f>
                  </m:oMath>
                </a14:m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497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11390"/>
              </a:xfrm>
              <a:prstGeom prst="rect">
                <a:avLst/>
              </a:prstGeom>
              <a:blipFill rotWithShape="0">
                <a:blip r:embed="rId4"/>
                <a:stretch>
                  <a:fillRect l="-1707" t="-1491" r="-284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41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7.4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3606800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cm, 49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150938" algn="l"/>
                <a:tab pos="3606800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circumference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110cm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38cm</a:t>
            </a:r>
          </a:p>
          <a:p>
            <a:pPr marL="1201738" lvl="1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150938" algn="l"/>
                <a:tab pos="3606800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answers in terms of 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because they have not been rounded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3606800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104 = </a:t>
            </a:r>
            <a:r>
              <a:rPr lang="el-G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33.1cm</a:t>
            </a:r>
          </a:p>
          <a:p>
            <a:pPr marL="744538" indent="-7445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3606800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3.8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d.p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64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3606800" algn="l"/>
                <a:tab pos="6230938" algn="l"/>
              </a:tabLs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3606800" algn="l"/>
                <a:tab pos="6230938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3.6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5.0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3606800" algn="l"/>
                <a:tab pos="6230938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9.40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13.98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3606800" algn="l"/>
                <a:tab pos="6230938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Teaspoon 5ml, drink can 300ml, bucket 5 litres, juice carton 1 litre.</a:t>
            </a:r>
          </a:p>
          <a:p>
            <a:pPr marL="627063" indent="-6270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3463" algn="l"/>
                <a:tab pos="3606800" algn="l"/>
                <a:tab pos="6230938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520cm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240mm	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1000mm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3410m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327ml	f.  2,4 litres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7.4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04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3606800" algn="l"/>
                    <a:tab pos="4622800" algn="l"/>
                    <a:tab pos="6180138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12.87 m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28.3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  <a:p>
                <a:pPr marL="744538" indent="-744538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3606800" algn="l"/>
                    <a:tab pos="4622800" algn="l"/>
                    <a:tab pos="6180138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3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  <a:p>
                <a:pPr marL="1252538" lvl="1" indent="-5080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606800" algn="l"/>
                    <a:tab pos="4622800" algn="l"/>
                    <a:tab pos="6180138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 3.6cm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Y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 2.8 cm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Z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 4.7 cm 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3606800" algn="l"/>
                    <a:tab pos="4622800" algn="l"/>
                    <a:tab pos="6180138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x 66 circles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528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circles = 528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9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14,929cm</a:t>
                </a:r>
                <a:r>
                  <a:rPr lang="en-US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(to nearest cm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Area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thrown away =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20,000 – 14,929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5071cm</a:t>
                </a:r>
                <a:r>
                  <a:rPr lang="en-US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Percentage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thrown away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5071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20000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0.25 or 25%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04520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40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808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7.5 – Sector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64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50.3 cm, 201 cm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10.2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ii.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56.5 cm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78.5 cm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6) cm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15.4 cm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l-GR" sz="3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10)cm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25.7 cm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(16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16)cm 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66.3 cm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4.4m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8.8m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21.5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3.090193616cm 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3.1cm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58.9 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8423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46" b="-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250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7.5 – Sector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62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Arc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= 7.85cm, perimeter = 37.9cm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24.4 cm, 85.5cm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73.7 cm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&lt; 98.2 cm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3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 x 32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3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127° (to the nearest degree)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74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°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8.56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5.0 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cm </a:t>
                </a: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 </a:t>
                </a:r>
                <a:r>
                  <a:rPr lang="en-US" sz="3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d.p</a:t>
                </a:r>
                <a:r>
                  <a:rPr lang="en-US" sz="3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90563" indent="-6905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l-GR" sz="33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 dirty="0">
                    <a:latin typeface="Arial" panose="020B0604020202020204" pitchFamily="34" charset="0"/>
                    <a:cs typeface="Arial" panose="020B0604020202020204" pitchFamily="34" charset="0"/>
                  </a:rPr>
                  <a:t>- 32) cm</a:t>
                </a:r>
                <a:r>
                  <a:rPr lang="en-US" sz="33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3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62604"/>
              </a:xfrm>
              <a:prstGeom prst="rect">
                <a:avLst/>
              </a:prstGeom>
              <a:blipFill rotWithShape="0">
                <a:blip r:embed="rId4"/>
                <a:stretch>
                  <a:fillRect l="-1707" t="-1564" r="-640" b="-3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160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7.6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Cylinders &amp; Spheres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8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sketches</a:t>
                </a:r>
                <a:endParaRPr lang="pt-BR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  <a:tab pos="4622800" algn="l"/>
                    <a:tab pos="674528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±</a:t>
                </a:r>
                <a:r>
                  <a:rPr lang="en-US" sz="3600" dirty="0" smtClean="0"/>
                  <a:t>6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4.3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</a:rPr>
                  <a:t>±1.6	d. 2.2</a:t>
                </a:r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  <a:tab pos="4622800" algn="l"/>
                    <a:tab pos="674528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b. V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pt-B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  <a:tab pos="4622800" algn="l"/>
                    <a:tab pos="674528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197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167,283.5 mm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0.267 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3.2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188.5cm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16,889.2mm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41.3m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pt-BR" sz="3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</a:p>
              <a:p>
                <a:pPr marL="569913" indent="-5699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300cm</a:t>
                </a:r>
                <a:r>
                  <a:rPr lang="pt-BR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2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86090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71" b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936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7.6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Cylinders &amp; Spheres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39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SA = 324</a:t>
                </a:r>
                <a:r>
                  <a:rPr lang="el-GR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pt-BR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V = 972</a:t>
                </a:r>
                <a:r>
                  <a:rPr lang="el-G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sz="3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SA =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r>
                  <a:rPr lang="el-GR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pt-BR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500</m:t>
                        </m:r>
                        <m:r>
                          <m:rPr>
                            <m:nor/>
                          </m:rPr>
                          <a:rPr lang="el-GR" sz="3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pt-BR" sz="3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191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pt-BR" sz="3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348mm</a:t>
                </a:r>
                <a:r>
                  <a:rPr lang="pt-BR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3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volume =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1088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1140mm</a:t>
                </a:r>
                <a:r>
                  <a:rPr lang="pt-BR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 s.f.) </a:t>
                </a:r>
                <a:b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SA =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208</a:t>
                </a:r>
                <a:r>
                  <a:rPr lang="el-GR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653mm</a:t>
                </a:r>
                <a:r>
                  <a:rPr lang="pt-BR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pt-BR" sz="3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17mm</a:t>
                </a:r>
                <a:endParaRPr lang="pt-BR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6.31m</a:t>
                </a:r>
                <a:endParaRPr lang="pt-BR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3.1cm</a:t>
                </a:r>
                <a:endParaRPr lang="en-US" sz="34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39694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680" r="-782" b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750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7.7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Spheres &amp; Composite Solids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087688" algn="l"/>
                <a:tab pos="4622800" algn="l"/>
                <a:tab pos="6180138" algn="l"/>
              </a:tabLst>
            </a:pPr>
            <a:r>
              <a:rPr lang="pt-BR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21cm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087688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9.4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087688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Net of square-based pyramid, square 4cm side,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height of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each triangle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  <a:p>
            <a:pPr marL="1077913" lvl="2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087688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Triangular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face 12cm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square 16cm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lvl="2" indent="-45720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087688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64cm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087688" algn="l"/>
                <a:tab pos="4622800" algn="l"/>
                <a:tab pos="61801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213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620713" indent="-62071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087688" algn="l"/>
                <a:tab pos="4622800" algn="l"/>
                <a:tab pos="61801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8.7 cm (1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Total volume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950 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396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7.7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Spheres &amp; Composite Solids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44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:r>
                  <a:rPr lang="el-GR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302cm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5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257</a:t>
                </a:r>
                <a:r>
                  <a:rPr lang="el-GR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657</a:t>
                </a:r>
                <a:r>
                  <a:rPr lang="el-GR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907</a:t>
                </a:r>
                <a:r>
                  <a:rPr lang="el-GR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5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5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9.85cm (2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d.p.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), area = 123.8cm</a:t>
                </a:r>
                <a:r>
                  <a:rPr lang="en-US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 = 63,363mm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(to nearest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Surface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=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9,694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  <a:r>
                  <a:rPr lang="en-US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(to nearest mm</a:t>
                </a:r>
                <a:r>
                  <a:rPr lang="en-US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087688" algn="l"/>
                    <a:tab pos="4622800" algn="l"/>
                    <a:tab pos="61801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10.6cm</a:t>
                </a:r>
                <a:endParaRPr lang="en-US" sz="35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44422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896" r="-1280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41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7.7 –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Spheres &amp; Composite Solids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0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of sphere = 5.2322... cm, height of cone = 20.9cm</a:t>
                </a: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of whole cone =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144</a:t>
                </a:r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smaller cone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of frustum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304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en-US" sz="3600" dirty="0"/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10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b. 20</a:t>
                </a:r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c. 10</a:t>
                </a:r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+ 20</a:t>
                </a:r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</a:p>
              <a:p>
                <a:pPr marL="741363" indent="-74136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r>
                  <a:rPr lang="el-GR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= 160cm</a:t>
                </a:r>
                <a:r>
                  <a:rPr lang="en-US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(3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s.f.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5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04218"/>
              </a:xfrm>
              <a:prstGeom prst="rect">
                <a:avLst/>
              </a:prstGeom>
              <a:blipFill rotWithShape="0">
                <a:blip r:embed="rId4"/>
                <a:stretch>
                  <a:fillRect l="-1849" t="-1909" r="-206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6277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Problem-Solving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4622800" algn="l"/>
                <a:tab pos="59515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6.6cm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4622800" algn="l"/>
                <a:tab pos="59515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8.6cm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4622800" algn="l"/>
                <a:tab pos="59515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72.2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4622800" algn="l"/>
                <a:tab pos="59515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935.03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60725" algn="l"/>
                <a:tab pos="4622800" algn="l"/>
                <a:tab pos="59515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864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6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289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Problem-Solving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054475" algn="l"/>
                <a:tab pos="59515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9.5 cm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25cm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054475" algn="l"/>
                <a:tab pos="59515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7cm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054475" algn="l"/>
                <a:tab pos="59515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50.3cm	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64</a:t>
            </a:r>
            <a:r>
              <a:rPr lang="el-G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= 201.1cm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054475" algn="l"/>
                <a:tab pos="59515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25.7cm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054475" algn="l"/>
                <a:tab pos="59515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15,7cm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5.2cm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4054475" algn="l"/>
                <a:tab pos="59515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40,000cm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0.56m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9.5m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3000ml – 3000cm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5801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6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3463" algn="l"/>
                    <a:tab pos="4165600" algn="l"/>
                    <a:tab pos="5029200" algn="l"/>
                    <a:tab pos="7145338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 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521 	</a:t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480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3463" algn="l"/>
                    <a:tab pos="4165600" algn="l"/>
                    <a:tab pos="5029200" algn="l"/>
                    <a:tab pos="7145338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bz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033463" algn="l"/>
                    <a:tab pos="4165600" algn="l"/>
                    <a:tab pos="5029200" algn="l"/>
                    <a:tab pos="7145338" algn="l"/>
                  </a:tabLst>
                </a:pP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Suitable circle with correct centre, radius and diameter labelled.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60112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30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67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Problem-Solving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9.5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&lt; 105cm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35.5 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≤ 36m &lt; 36.5m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b. 9.15cm ≤ 9.2cm &lt; 9.25cm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23.55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km ≤ 23.6km &lt; 23.65km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36cm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492.9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301.6cm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62013" indent="-862013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3260725" algn="l"/>
                <a:tab pos="4622800" algn="l"/>
                <a:tab pos="595153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Students‘ own answers</a:t>
            </a:r>
            <a:endParaRPr lang="en-US" sz="3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26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2D Shapes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2cm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10.3cm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(7 +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x 10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55 = 35 + 5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4cm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12.6cm	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37.7cm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604963" algn="l"/>
                    <a:tab pos="3260725" algn="l"/>
                    <a:tab pos="4622800" algn="l"/>
                    <a:tab pos="59515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19.5cm,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34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604963" algn="l"/>
                    <a:tab pos="3260725" algn="l"/>
                    <a:tab pos="4622800" algn="l"/>
                    <a:tab pos="595153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12.6cm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</a:t>
                </a:r>
                <a:r>
                  <a:rPr lang="el-G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113.1cm</a:t>
                </a:r>
                <a:r>
                  <a:rPr lang="en-US" sz="3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2059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46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2978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46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153.9cm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77.0cm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44.0cm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50.3cm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14.0cm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36.0cm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620713" indent="-620713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60725" algn="l"/>
                    <a:tab pos="4622800" algn="l"/>
                    <a:tab pos="59515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201.1cm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25.1cm</a:t>
                </a:r>
                <a:r>
                  <a:rPr lang="en-US" sz="3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50.3cm	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e. 6.3cm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16cm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22.3cm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46785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824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658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300"/>
              </a:spcAft>
              <a:buClr>
                <a:srgbClr val="C00000"/>
              </a:buClr>
              <a:tabLst>
                <a:tab pos="3260725" algn="l"/>
                <a:tab pos="4622800" algn="l"/>
                <a:tab pos="5951538" algn="l"/>
              </a:tabLst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and Measures</a:t>
            </a: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398713" algn="l"/>
                <a:tab pos="5883275" algn="l"/>
                <a:tab pos="6694488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10,000cm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20,000cm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10,000	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x10,000			</a:t>
            </a:r>
            <a:r>
              <a:rPr lang="en-US" sz="2800" dirty="0"/>
              <a:t> </a:t>
            </a:r>
            <a:r>
              <a:rPr lang="en-US" sz="2800" dirty="0" smtClean="0"/>
              <a:t>÷10,000</a:t>
            </a:r>
            <a:br>
              <a:rPr lang="en-US" sz="2800" dirty="0" smtClean="0"/>
            </a:br>
            <a:r>
              <a:rPr lang="en-US" sz="2800" dirty="0" smtClean="0"/>
              <a:t>	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 1    2    3    4     5 m</a:t>
            </a:r>
            <a:r>
              <a:rPr lang="en-US" sz="2800" baseline="30000" dirty="0" smtClean="0"/>
              <a:t>2</a:t>
            </a: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398713" algn="l"/>
                <a:tab pos="5883275" algn="l"/>
                <a:tab pos="6348413" algn="l"/>
              </a:tabLst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1,000,000cm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2,000,000cm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10,000               cm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x1,000,000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800" dirty="0"/>
              <a:t> ÷</a:t>
            </a:r>
            <a:r>
              <a:rPr lang="en-US" sz="2800" dirty="0" smtClean="0"/>
              <a:t>1,000,000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  </a:t>
            </a:r>
            <a:r>
              <a:rPr lang="en-US" sz="2800" dirty="0"/>
              <a:t>1   </a:t>
            </a:r>
            <a:r>
              <a:rPr lang="en-US" sz="2800" dirty="0" smtClean="0"/>
              <a:t> 2    </a:t>
            </a:r>
            <a:r>
              <a:rPr lang="en-US" sz="2800" dirty="0"/>
              <a:t>3 </a:t>
            </a:r>
            <a:r>
              <a:rPr lang="en-US" sz="2800" dirty="0" smtClean="0"/>
              <a:t>   </a:t>
            </a:r>
            <a:r>
              <a:rPr lang="en-US" sz="2800" dirty="0"/>
              <a:t>4 </a:t>
            </a:r>
            <a:r>
              <a:rPr lang="en-US" sz="2800" dirty="0" smtClean="0"/>
              <a:t>   5 </a:t>
            </a:r>
            <a:r>
              <a:rPr lang="en-US" sz="2800" dirty="0"/>
              <a:t>m</a:t>
            </a:r>
            <a:r>
              <a:rPr lang="en-US" sz="2800" baseline="30000" dirty="0"/>
              <a:t>2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398713" algn="l"/>
                <a:tab pos="5883275" algn="l"/>
                <a:tab pos="6694488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2.5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27.5 and 22.5	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22.5 ≤ 25 ≤ 27.5</a:t>
            </a: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398713" algn="l"/>
                <a:tab pos="4348163" algn="l"/>
                <a:tab pos="6694488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22.5 ≤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&lt; 23.5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31.5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32.5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63888" y="2492896"/>
            <a:ext cx="2456656" cy="504056"/>
            <a:chOff x="3707904" y="2708920"/>
            <a:chExt cx="2456656" cy="50405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741687" y="2996952"/>
              <a:ext cx="241448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707904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347592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23656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499720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156176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rc 29"/>
          <p:cNvSpPr/>
          <p:nvPr/>
        </p:nvSpPr>
        <p:spPr>
          <a:xfrm rot="4054627">
            <a:off x="6370976" y="2633661"/>
            <a:ext cx="830402" cy="553016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5371957">
            <a:off x="2318374" y="2720444"/>
            <a:ext cx="830402" cy="553016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4054627">
            <a:off x="6082944" y="4252718"/>
            <a:ext cx="830402" cy="553016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371957">
            <a:off x="2565093" y="4339501"/>
            <a:ext cx="830402" cy="553016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635896" y="4221088"/>
            <a:ext cx="2456656" cy="504056"/>
            <a:chOff x="3707904" y="2708920"/>
            <a:chExt cx="2456656" cy="50405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741687" y="2996952"/>
              <a:ext cx="2414489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707904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347592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923656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499720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156176" y="2708920"/>
              <a:ext cx="8384" cy="5040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5448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300"/>
              </a:spcAft>
              <a:buClr>
                <a:srgbClr val="C00000"/>
              </a:buClr>
              <a:tabLst>
                <a:tab pos="966788" algn="l"/>
                <a:tab pos="2967038" algn="l"/>
                <a:tab pos="4865688" algn="l"/>
              </a:tabLst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Solids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966788" algn="l"/>
                <a:tab pos="2967038" algn="l"/>
                <a:tab pos="486568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60cm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63cm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240</a:t>
            </a:r>
            <a:r>
              <a:rPr lang="el-G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754cm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690563" indent="-6905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966788" algn="l"/>
                <a:tab pos="2967038" algn="l"/>
                <a:tab pos="486568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’ sketches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113.1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37.7cm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301.6cm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527.8cm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216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Strengthen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6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966788" algn="l"/>
                    <a:tab pos="2967038" algn="l"/>
                    <a:tab pos="48656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Volume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340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surface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= 746 cm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l-G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b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Surface area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l-G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452.39cm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904.78cm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966788" algn="l"/>
                    <a:tab pos="2967038" algn="l"/>
                    <a:tab pos="48656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	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5cm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37.7 cm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75.4cm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66139"/>
              </a:xfrm>
              <a:prstGeom prst="rect">
                <a:avLst/>
              </a:prstGeom>
              <a:blipFill rotWithShape="0">
                <a:blip r:embed="rId4"/>
                <a:stretch>
                  <a:fillRect l="-2276" b="-3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3330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Extend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2967038" algn="l"/>
                <a:tab pos="4865688" algn="l"/>
              </a:tabLst>
            </a:pPr>
            <a:r>
              <a:rPr lang="en-US" sz="28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82.5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8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2967038" algn="l"/>
                <a:tab pos="4865688" algn="l"/>
              </a:tabLst>
            </a:pPr>
            <a:r>
              <a:rPr lang="en-US" sz="28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en-US" sz="2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  <a:endParaRPr lang="en-US" sz="28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2967038" algn="l"/>
                <a:tab pos="4865688" algn="l"/>
              </a:tabLst>
            </a:pPr>
            <a:r>
              <a:rPr lang="en-US" sz="28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the garden with a line parallel to the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wall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form a rectangle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right-	angled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triangle. The hypotenuse of the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triangle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is 5 m. The right hand side of the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triangle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is 11 - 8 =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. These are two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sides 	of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Pythagorean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triple, so the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third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side is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4m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. This side is the same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length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as the wall,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	so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the wall is 4 m long, </a:t>
            </a:r>
            <a:endParaRPr lang="en-US" sz="28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lvl="1" indent="-577850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035050" algn="l"/>
                <a:tab pos="2967038" algn="l"/>
                <a:tab pos="4865688" algn="l"/>
              </a:tabLst>
            </a:pP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of lawn = 38 m</a:t>
            </a:r>
            <a:r>
              <a:rPr lang="en-US" sz="28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; 2 </a:t>
            </a: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</a:p>
          <a:p>
            <a:pPr marL="517525" indent="-517525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1035050" algn="l"/>
                <a:tab pos="2967038" algn="l"/>
                <a:tab pos="4865688" algn="l"/>
              </a:tabLst>
            </a:pPr>
            <a:r>
              <a:rPr lang="en-US" sz="2850" dirty="0" smtClean="0">
                <a:latin typeface="Arial" panose="020B0604020202020204" pitchFamily="34" charset="0"/>
                <a:cs typeface="Arial" panose="020B0604020202020204" pitchFamily="34" charset="0"/>
              </a:rPr>
              <a:t>201m</a:t>
            </a:r>
          </a:p>
        </p:txBody>
      </p:sp>
    </p:spTree>
    <p:extLst>
      <p:ext uri="{BB962C8B-B14F-4D97-AF65-F5344CB8AC3E}">
        <p14:creationId xmlns:p14="http://schemas.microsoft.com/office/powerpoint/2010/main" val="37529938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Extend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9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6788" algn="l"/>
                    <a:tab pos="2967038" algn="l"/>
                    <a:tab pos="48656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Capacity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tank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942,477.8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942,477.8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ml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fill =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3,142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seconds = 52 minutes</a:t>
                </a:r>
              </a:p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6788" algn="l"/>
                    <a:tab pos="2967038" algn="l"/>
                    <a:tab pos="48656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Shade rectangle a by 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b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Shade rectangle a by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rectangle b by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Shade one of the end triangles</a:t>
                </a:r>
              </a:p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6788" algn="l"/>
                    <a:tab pos="2967038" algn="l"/>
                    <a:tab pos="48656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3.5cm 	b.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28 cm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17525" indent="-517525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6788" algn="l"/>
                    <a:tab pos="2967038" algn="l"/>
                    <a:tab pos="39512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Area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trapezium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144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((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- 6) + (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2)) x 3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144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- 4) x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144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(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- 2) x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 3</a:t>
                </a: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144</a:t>
                </a:r>
                <a:endParaRPr lang="en-US" sz="28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9962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112" r="-853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6105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Extend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8088" algn="l"/>
                <a:tab pos="4451350" algn="l"/>
              </a:tabLst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6 litres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8088" algn="l"/>
                <a:tab pos="4451350" algn="l"/>
              </a:tabLst>
            </a:pP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endParaRPr lang="pt-B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8088" algn="l"/>
                <a:tab pos="4451350" algn="l"/>
              </a:tabLst>
            </a:pP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19.9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24.8625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389.098125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3.7710...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8088" algn="l"/>
                <a:tab pos="4451350" algn="l"/>
              </a:tabLst>
            </a:pP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528.75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265 225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37.184...</a:t>
            </a:r>
          </a:p>
          <a:p>
            <a:pPr marL="1035050" indent="-10350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8088" algn="l"/>
                <a:tab pos="4451350" algn="l"/>
              </a:tabLst>
            </a:pP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3.85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x 1013m</a:t>
            </a:r>
            <a:r>
              <a:rPr lang="pt-BR" sz="4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3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816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 – Unit Test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C00000"/>
              </a:buClr>
              <a:tabLst>
                <a:tab pos="1208088" algn="l"/>
                <a:tab pos="4451350" algn="l"/>
              </a:tabLst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>
              <a:spcAft>
                <a:spcPts val="300"/>
              </a:spcAft>
              <a:buClr>
                <a:srgbClr val="C00000"/>
              </a:buClr>
              <a:tabLst>
                <a:tab pos="1208088" algn="l"/>
                <a:tab pos="4451350" algn="l"/>
              </a:tabLs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question asks for the answer correct to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student has rounded to 4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Although all the maths is correct they must make sure they write the answer in the requested way</a:t>
            </a:r>
            <a:endParaRPr lang="en-US" sz="4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407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033463" algn="l"/>
                <a:tab pos="4165600" algn="l"/>
                <a:tab pos="5029200" algn="l"/>
                <a:tab pos="7145338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108cm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310" y="1268760"/>
            <a:ext cx="5410970" cy="4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426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033463" algn="l"/>
                <a:tab pos="4165600" algn="l"/>
                <a:tab pos="5029200" algn="l"/>
                <a:tab pos="7145338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48cm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225223"/>
            <a:ext cx="3534676" cy="1767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3187429"/>
            <a:ext cx="7056784" cy="12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60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033463" algn="l"/>
                <a:tab pos="4165600" algn="l"/>
                <a:tab pos="5029200" algn="l"/>
                <a:tab pos="71453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40cm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033463" algn="l"/>
                <a:tab pos="4165600" algn="l"/>
                <a:tab pos="5029200" algn="l"/>
                <a:tab pos="71453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370cm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0938" indent="-1150938">
              <a:spcAft>
                <a:spcPts val="3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033463" algn="l"/>
                <a:tab pos="4165600" algn="l"/>
                <a:tab pos="5029200" algn="l"/>
                <a:tab pos="7145338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' own answers. The boxes will fit exactly into a cuboid box with dimensions 9cm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12cm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88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7.1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Perimeter and Area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51200" algn="l"/>
                <a:tab pos="5029200" algn="l"/>
                <a:tab pos="5722938" algn="l"/>
                <a:tab pos="7145338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,16cm 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30cm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30cm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96cm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, 44cm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51200" algn="l"/>
                <a:tab pos="5029200" algn="l"/>
                <a:tab pos="5722938" algn="l"/>
                <a:tab pos="7145338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 = 4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 = 12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z = 5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51200" algn="l"/>
                <a:tab pos="5029200" algn="l"/>
                <a:tab pos="5722938" algn="l"/>
                <a:tab pos="7145338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Area = 46.5 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perimeter =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29m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1548mm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1406 mm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51200" algn="l"/>
                <a:tab pos="5029200" algn="l"/>
                <a:tab pos="5722938" algn="l"/>
                <a:tab pos="7145338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60cm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30cm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26.6m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373.5cm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3251200" algn="l"/>
                <a:tab pos="5029200" algn="l"/>
                <a:tab pos="5722938" algn="l"/>
                <a:tab pos="7145338" algn="l"/>
              </a:tabLst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276cm</a:t>
            </a:r>
            <a:r>
              <a:rPr lang="en-US" sz="3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, perimeter = 72cm</a:t>
            </a:r>
            <a:endParaRPr lang="pt-BR" sz="3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449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7.1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Perimeter and Area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5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51200" algn="l"/>
                    <a:tab pos="5029200" algn="l"/>
                    <a:tab pos="5722938" algn="l"/>
                    <a:tab pos="7145338" algn="l"/>
                  </a:tabLst>
                </a:pP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£34.93</a:t>
                </a:r>
                <a:endParaRPr lang="pt-BR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51200" algn="l"/>
                    <a:tab pos="5029200" algn="l"/>
                    <a:tab pos="5722938" algn="l"/>
                    <a:tab pos="7145338" algn="l"/>
                  </a:tabLst>
                </a:pP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4350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pt-BR" sz="39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51200" algn="l"/>
                    <a:tab pos="5029200" algn="l"/>
                    <a:tab pos="5722938" algn="l"/>
                    <a:tab pos="7145338" algn="l"/>
                  </a:tabLst>
                </a:pP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(9 + 15)h </a:t>
                </a:r>
                <a:b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96 = 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12h 	</a:t>
                </a: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= 8cm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51200" algn="l"/>
                    <a:tab pos="5029200" algn="l"/>
                    <a:tab pos="5722938" algn="l"/>
                    <a:tab pos="7145338" algn="l"/>
                  </a:tabLst>
                </a:pP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4cm</a:t>
                </a:r>
                <a:endParaRPr lang="pt-BR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51200" algn="l"/>
                    <a:tab pos="5029200" algn="l"/>
                    <a:tab pos="5722938" algn="l"/>
                    <a:tab pos="7145338" algn="l"/>
                  </a:tabLst>
                </a:pP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6cm 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b = 2.8m (1 d.p.)</a:t>
                </a:r>
              </a:p>
              <a:p>
                <a:pPr marL="914400" indent="-914400">
                  <a:spcAft>
                    <a:spcPts val="3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251200" algn="l"/>
                    <a:tab pos="5029200" algn="l"/>
                    <a:tab pos="5722938" algn="l"/>
                    <a:tab pos="7145338" algn="l"/>
                  </a:tabLst>
                </a:pPr>
                <a:r>
                  <a:rPr lang="pt-BR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100cm</a:t>
                </a:r>
                <a:endParaRPr lang="pt-BR" sz="3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5056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934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774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7.2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Units and Accuracy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651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3.6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8.50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15.7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794000" algn="l"/>
                <a:tab pos="5435600" algn="l"/>
                <a:tab pos="66373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2.5 kg 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22.5 kg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27.5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2m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38m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42m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1 cm = 10 mm, so they have same side length</a:t>
            </a:r>
          </a:p>
          <a:p>
            <a:pPr marL="1150938" lvl="1" indent="-57467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100mm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150938" lvl="1" indent="-57467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100 mm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76263" indent="-576263"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Suitable sketch of the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</a:p>
          <a:p>
            <a:pPr marL="1150938" lvl="1" indent="-57467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10000cm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50938" lvl="1" indent="-574675">
              <a:spcAft>
                <a:spcPts val="30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2794000" algn="l"/>
                <a:tab pos="4622800" algn="l"/>
                <a:tab pos="5029200" algn="l"/>
                <a:tab pos="66373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Divide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by 10000</a:t>
            </a:r>
            <a:endParaRPr lang="pt-BR" sz="3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10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176907</TotalTime>
  <Words>657</Words>
  <Application>Microsoft Office PowerPoint</Application>
  <PresentationFormat>On-screen Show (4:3)</PresentationFormat>
  <Paragraphs>310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Enderoth</vt:lpstr>
      <vt:lpstr>PowerPoint Presentation</vt:lpstr>
      <vt:lpstr>7 - Prior knowledge check</vt:lpstr>
      <vt:lpstr>7 - Prior knowledge check</vt:lpstr>
      <vt:lpstr>7 - Prior knowledge check</vt:lpstr>
      <vt:lpstr>7 - Prior knowledge check</vt:lpstr>
      <vt:lpstr>7 - Prior knowledge check</vt:lpstr>
      <vt:lpstr>7.1 – Perimeter and Area</vt:lpstr>
      <vt:lpstr>7.1 – Perimeter and Area</vt:lpstr>
      <vt:lpstr>7.2 – Units and Accuracy</vt:lpstr>
      <vt:lpstr>7.2 – Units and Accuracy</vt:lpstr>
      <vt:lpstr>7.2 – Units and Accuracy</vt:lpstr>
      <vt:lpstr>7.2 – Units and Accuracy</vt:lpstr>
      <vt:lpstr>7.2 – Units and Accuracy</vt:lpstr>
      <vt:lpstr>7.3 – Prisms</vt:lpstr>
      <vt:lpstr>7.3 – Prisms</vt:lpstr>
      <vt:lpstr>7.3 – Prisms</vt:lpstr>
      <vt:lpstr>7.3 – Prisms</vt:lpstr>
      <vt:lpstr>7.4 – Circles</vt:lpstr>
      <vt:lpstr>7.4 – Circles</vt:lpstr>
      <vt:lpstr>7.4 – Circles</vt:lpstr>
      <vt:lpstr>7.5 – Sector of Circles</vt:lpstr>
      <vt:lpstr>7.5 – Sector of Circles</vt:lpstr>
      <vt:lpstr>7.6 – Cylinders &amp; Spheres</vt:lpstr>
      <vt:lpstr>7.6 – Cylinders &amp; Spheres</vt:lpstr>
      <vt:lpstr>7.7 – Spheres &amp; Composite Solids</vt:lpstr>
      <vt:lpstr>7.7 – Spheres &amp; Composite Solids</vt:lpstr>
      <vt:lpstr>7.7 – Spheres &amp; Composite Solids</vt:lpstr>
      <vt:lpstr>7 – Problem-Solving</vt:lpstr>
      <vt:lpstr>7 – Problem-Solving</vt:lpstr>
      <vt:lpstr>7 – Problem-Solving</vt:lpstr>
      <vt:lpstr>7 – Strengthen</vt:lpstr>
      <vt:lpstr>7 – Strengthen</vt:lpstr>
      <vt:lpstr>7 – Strengthen</vt:lpstr>
      <vt:lpstr>7 – Strengthen</vt:lpstr>
      <vt:lpstr>7 – Strengthen</vt:lpstr>
      <vt:lpstr>7 – Extend</vt:lpstr>
      <vt:lpstr>7 – Extend</vt:lpstr>
      <vt:lpstr>7 – Extend</vt:lpstr>
      <vt:lpstr>7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07 - Answers</dc:title>
  <dc:subject>Travel and Tourism</dc:subject>
  <dc:creator>Enderoth</dc:creator>
  <cp:keywords>Year 09 - Mathematics - Unit 07 - Answers</cp:keywords>
  <cp:lastModifiedBy>Enderoth</cp:lastModifiedBy>
  <cp:revision>4926</cp:revision>
  <cp:lastPrinted>2014-01-22T18:25:48Z</cp:lastPrinted>
  <dcterms:created xsi:type="dcterms:W3CDTF">2008-03-12T11:01:44Z</dcterms:created>
  <dcterms:modified xsi:type="dcterms:W3CDTF">2018-11-23T13:46:23Z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